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custDataLst>
    <p:tags r:id="rId23"/>
  </p:custDataLst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2459-A87F-4FE3-95F9-909B9A317369}" type="datetimeFigureOut">
              <a:rPr lang="fa-IR" smtClean="0"/>
              <a:t>1445/03/04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960C-C2AD-4CD5-9D9E-FE5757081F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982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2459-A87F-4FE3-95F9-909B9A317369}" type="datetimeFigureOut">
              <a:rPr lang="fa-IR" smtClean="0"/>
              <a:t>1445/03/04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960C-C2AD-4CD5-9D9E-FE5757081F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93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2459-A87F-4FE3-95F9-909B9A317369}" type="datetimeFigureOut">
              <a:rPr lang="fa-IR" smtClean="0"/>
              <a:t>1445/03/04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960C-C2AD-4CD5-9D9E-FE5757081F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327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2459-A87F-4FE3-95F9-909B9A317369}" type="datetimeFigureOut">
              <a:rPr lang="fa-IR" smtClean="0"/>
              <a:t>1445/03/04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960C-C2AD-4CD5-9D9E-FE5757081F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155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2459-A87F-4FE3-95F9-909B9A317369}" type="datetimeFigureOut">
              <a:rPr lang="fa-IR" smtClean="0"/>
              <a:t>1445/03/04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960C-C2AD-4CD5-9D9E-FE5757081F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818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2459-A87F-4FE3-95F9-909B9A317369}" type="datetimeFigureOut">
              <a:rPr lang="fa-IR" smtClean="0"/>
              <a:t>1445/03/04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960C-C2AD-4CD5-9D9E-FE5757081F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251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2459-A87F-4FE3-95F9-909B9A317369}" type="datetimeFigureOut">
              <a:rPr lang="fa-IR" smtClean="0"/>
              <a:t>1445/03/04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960C-C2AD-4CD5-9D9E-FE5757081F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260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2459-A87F-4FE3-95F9-909B9A317369}" type="datetimeFigureOut">
              <a:rPr lang="fa-IR" smtClean="0"/>
              <a:t>1445/03/04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960C-C2AD-4CD5-9D9E-FE5757081F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400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2459-A87F-4FE3-95F9-909B9A317369}" type="datetimeFigureOut">
              <a:rPr lang="fa-IR" smtClean="0"/>
              <a:t>1445/03/04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960C-C2AD-4CD5-9D9E-FE5757081F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942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2459-A87F-4FE3-95F9-909B9A317369}" type="datetimeFigureOut">
              <a:rPr lang="fa-IR" smtClean="0"/>
              <a:t>1445/03/04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960C-C2AD-4CD5-9D9E-FE5757081F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18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2459-A87F-4FE3-95F9-909B9A317369}" type="datetimeFigureOut">
              <a:rPr lang="fa-IR" smtClean="0"/>
              <a:t>1445/03/04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960C-C2AD-4CD5-9D9E-FE5757081F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554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2459-A87F-4FE3-95F9-909B9A317369}" type="datetimeFigureOut">
              <a:rPr lang="fa-IR" smtClean="0"/>
              <a:t>1445/03/04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960C-C2AD-4CD5-9D9E-FE5757081F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309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بسم الله الرحمن الرحیم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fa-IR" sz="49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گزارش صبحگاهی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دکتر محمد حسنی</a:t>
            </a:r>
            <a:endParaRPr lang="fa-IR" sz="4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10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شرکت </a:t>
            </a:r>
            <a:r>
              <a:rPr lang="fa-IR" dirty="0" smtClean="0">
                <a:cs typeface="B Titr" panose="00000700000000000000" pitchFamily="2" charset="-78"/>
              </a:rPr>
              <a:t>کنندگان: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 smtClean="0"/>
              <a:t>دستیاران و کارورزان تیم شیفت شب باید درجلسـه گـزارش صـبحگاهی شـرکت نمایند. </a:t>
            </a:r>
          </a:p>
          <a:p>
            <a:pPr marL="0" indent="0" algn="r" rtl="1">
              <a:buNone/>
            </a:pPr>
            <a:r>
              <a:rPr lang="fa-IR" dirty="0" smtClean="0"/>
              <a:t>استاد مسئول شیفت شب باید درجلسه گزارش صبحگاهی شرکت نماید. </a:t>
            </a:r>
          </a:p>
          <a:p>
            <a:pPr marL="0" indent="0" algn="r" rtl="1">
              <a:buNone/>
            </a:pPr>
            <a:r>
              <a:rPr lang="fa-IR" dirty="0" smtClean="0"/>
              <a:t> رئـیس بخـش و سـایر اعضـا هیـات علمـی بخـش بهتـر اسـت درجلسـه گـزارش صبحگاهی شرکت نمایند. </a:t>
            </a:r>
          </a:p>
          <a:p>
            <a:pPr marL="0" indent="0" algn="r" rtl="1">
              <a:buNone/>
            </a:pPr>
            <a:r>
              <a:rPr lang="fa-IR" dirty="0" smtClean="0"/>
              <a:t> دستیاران سال دوم و سوم بخش باید درجلسه گزارش صبحگاهی شرکت نمایند.</a:t>
            </a:r>
          </a:p>
          <a:p>
            <a:pPr marL="0" indent="0" algn="r" rtl="1">
              <a:buNone/>
            </a:pPr>
            <a:r>
              <a:rPr lang="fa-IR" dirty="0" smtClean="0"/>
              <a:t>دستیاران سال اول و چهارم بخش بهتر است درجلسه گزارش صبحگاهی شرکت نمایند. </a:t>
            </a:r>
          </a:p>
          <a:p>
            <a:pPr marL="0" indent="0" algn="r" rtl="1">
              <a:buNone/>
            </a:pPr>
            <a:r>
              <a:rPr lang="fa-IR" dirty="0" smtClean="0"/>
              <a:t>دستیار ارشد بخش باید درجلسه گزارش صبحگاهی شرکت نماید.</a:t>
            </a:r>
          </a:p>
          <a:p>
            <a:pPr marL="0" indent="0" algn="r" rtl="1">
              <a:buNone/>
            </a:pPr>
            <a:r>
              <a:rPr lang="fa-IR" dirty="0" smtClean="0"/>
              <a:t> کارورزان بخش باید درجلسه گزارش صبحگاهی شرکت نمایند. </a:t>
            </a:r>
          </a:p>
          <a:p>
            <a:pPr marL="0" indent="0" algn="r" rtl="1">
              <a:buNone/>
            </a:pPr>
            <a:r>
              <a:rPr lang="fa-IR" dirty="0" smtClean="0"/>
              <a:t> کارآموزان بخش بهتر است درجلسه گزارش صبحگاهی شرکت نمایند.</a:t>
            </a:r>
          </a:p>
          <a:p>
            <a:pPr marL="0" indent="0" algn="r" rtl="1">
              <a:buNone/>
            </a:pPr>
            <a:r>
              <a:rPr lang="fa-IR" dirty="0" smtClean="0"/>
              <a:t>سرپرستار بخش بهتر است درجلسه گزارش صبحگاهی شرکت نماید.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976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مدیریت جلسات: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 </a:t>
            </a:r>
            <a:r>
              <a:rPr lang="fa-IR" dirty="0" smtClean="0"/>
              <a:t>مدیریت جلسات گزارش صبحگاهی بایـد برعهـده دسـتیار ارشـد بخـش، دسـتیار ارشد کشیک و یا استاد مسئول شیفت شب </a:t>
            </a:r>
            <a:r>
              <a:rPr lang="fa-IR" dirty="0" smtClean="0"/>
              <a:t>می باشد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711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anose="00000700000000000000" pitchFamily="2" charset="-78"/>
              </a:rPr>
              <a:t>مراحل برگزاری: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dirty="0" smtClean="0"/>
              <a:t>بهتر است معرفی هر بیمار در گزارش صبحگاهی شامل سه مرحله زیر باشد: </a:t>
            </a:r>
          </a:p>
          <a:p>
            <a:pPr marL="0" indent="0" algn="r">
              <a:buNone/>
            </a:pPr>
            <a:r>
              <a:rPr lang="fa-IR" dirty="0" smtClean="0"/>
              <a:t>معرفی (بدون انقطاع) بیمار توسط دستیار یا کارورز مسـئول بیمـار، شـامل تظاهرات و یافته هاي اصلی بـالینی، پـاراکلینیکی و تصـویربرداري، فهرسـت اولیه تشخیص هاي افتراقی، رویکرد تشخیصی، درمان اولیه بیمـار و برنامـه درمان آتی بیمار (حدود پنج دقیقه) </a:t>
            </a:r>
          </a:p>
          <a:p>
            <a:pPr marL="0" indent="0" algn="r">
              <a:buNone/>
            </a:pPr>
            <a:r>
              <a:rPr lang="fa-IR" dirty="0" smtClean="0"/>
              <a:t>ارایه بازخورد توسط اسـاتید و دسـتیاران ارشـد حاضـر در جلسـه، و طـرح سوالات سایر اعضاء حاضر در جلسه (حدود پنج دقیقه) </a:t>
            </a:r>
          </a:p>
          <a:p>
            <a:pPr marL="0" indent="0" algn="r">
              <a:buNone/>
            </a:pPr>
            <a:r>
              <a:rPr lang="fa-IR" dirty="0" smtClean="0"/>
              <a:t>پاسخ به سوالات و ارایه مختصري از آخـرین شـواهد در رابطـه بـا بیمـاري توسط دستیار مسئول بیمار (پنج دقیقه) </a:t>
            </a:r>
          </a:p>
          <a:p>
            <a:pPr marL="0" indent="0" algn="r">
              <a:buNone/>
            </a:pPr>
            <a:r>
              <a:rPr lang="fa-IR" dirty="0" smtClean="0"/>
              <a:t>جمع بندي و تاکید بر نکات آموزشی اصلی توسط مدیر جلسه (یک دقیقه)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8600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Titr" panose="00000700000000000000" pitchFamily="2" charset="-78"/>
              </a:rPr>
              <a:t>انتخاب </a:t>
            </a:r>
            <a:r>
              <a:rPr lang="fa-IR" b="1" dirty="0" smtClean="0">
                <a:cs typeface="B Titr" panose="00000700000000000000" pitchFamily="2" charset="-78"/>
              </a:rPr>
              <a:t>بیماران: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دستیار ارشد کشیک باید مشخص نماید که کـدامیک از بیمـاران بسـتري شـده در شیفت شب در گزارش صبحگاهی معرفی شوند. </a:t>
            </a:r>
          </a:p>
          <a:p>
            <a:pPr marL="0" indent="0" algn="r">
              <a:buNone/>
            </a:pPr>
            <a:r>
              <a:rPr lang="fa-IR" dirty="0" smtClean="0"/>
              <a:t>بیمارانی که براي معرفی در گزارش صبحگاهی انتخاب مـی شـوند بایـد از میـان موارد جالب، چالش انگیز، و با ارزش آموزشی انتخاب گردند.</a:t>
            </a:r>
          </a:p>
          <a:p>
            <a:pPr marL="0" indent="0" algn="r">
              <a:buNone/>
            </a:pPr>
            <a:r>
              <a:rPr lang="fa-IR" dirty="0" smtClean="0"/>
              <a:t>بهتر است هر شش تا دوازده ماه یکبار رزیدنت ارشد بخـش بـا همـاهنگی رئـیس بخش فهرستی از بیماري ها واجد اولویت را براي معرفی در گـزارش صـبحگاهی تهیه نمایند.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54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Titr" panose="00000700000000000000" pitchFamily="2" charset="-78"/>
              </a:rPr>
              <a:t>تعداد بیماران معرفی شده در هر </a:t>
            </a:r>
            <a:r>
              <a:rPr lang="fa-IR" b="1" dirty="0" smtClean="0">
                <a:cs typeface="B Titr" panose="00000700000000000000" pitchFamily="2" charset="-78"/>
              </a:rPr>
              <a:t>جلسه: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بهتر </a:t>
            </a:r>
            <a:r>
              <a:rPr lang="fa-IR" dirty="0" smtClean="0"/>
              <a:t>است در هر جلسه گزارش صبحگاهی حداقل دو و حداکثر چهار بیمار بطـور کامل معرفی گردند. </a:t>
            </a:r>
          </a:p>
          <a:p>
            <a:pPr marL="0" indent="0" algn="r">
              <a:buNone/>
            </a:pPr>
            <a:r>
              <a:rPr lang="fa-IR" dirty="0" smtClean="0"/>
              <a:t> بهتر است آمار مراجعات، بستري، ترخیص، و مرگ و میر در طی شیفت عصـر و شب گذشته، پیش از شروع جلسه بر روي وایت بورد ثبت گردد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741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Titr" panose="00000700000000000000" pitchFamily="2" charset="-78"/>
              </a:rPr>
              <a:t>محتوي </a:t>
            </a:r>
            <a:r>
              <a:rPr lang="fa-IR" b="1" dirty="0" smtClean="0">
                <a:cs typeface="B Titr" panose="00000700000000000000" pitchFamily="2" charset="-78"/>
              </a:rPr>
              <a:t>بحث: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9273"/>
            <a:ext cx="10515600" cy="4351338"/>
          </a:xfrm>
        </p:spPr>
        <p:txBody>
          <a:bodyPr/>
          <a:lstStyle/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بحث </a:t>
            </a:r>
            <a:r>
              <a:rPr lang="fa-IR" dirty="0" smtClean="0"/>
              <a:t>باید در رابطه با نحوه مدیریت بیمار معرفـی شـده صـورت گیـرد . 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از </a:t>
            </a:r>
            <a:r>
              <a:rPr lang="fa-IR" dirty="0" smtClean="0"/>
              <a:t>تبـدیل جلسه به مسابقه محفوظات و دانسته هاي پزشکی به هر نحو باید اجتناب گردد.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827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Titr" panose="00000700000000000000" pitchFamily="2" charset="-78"/>
              </a:rPr>
              <a:t>تعامل موثر </a:t>
            </a:r>
            <a:r>
              <a:rPr lang="fa-IR" b="1" dirty="0" smtClean="0">
                <a:cs typeface="B Titr" panose="00000700000000000000" pitchFamily="2" charset="-78"/>
              </a:rPr>
              <a:t>آموزشی: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بهتر است در طول بحث رزیدنت هاي ارشد با بیان نکات علمی و اساتید بخش بـا بیان تجربیات و نکات کاربردي در مورد بیمار به غنی شدن هر چـه بیشـتر بحـث کمک نمایند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54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Titr" panose="00000700000000000000" pitchFamily="2" charset="-78"/>
              </a:rPr>
              <a:t>اتمسفر و </a:t>
            </a:r>
            <a:r>
              <a:rPr lang="fa-IR" b="1" dirty="0" smtClean="0">
                <a:cs typeface="B Titr" panose="00000700000000000000" pitchFamily="2" charset="-78"/>
              </a:rPr>
              <a:t>اخلاق: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جو </a:t>
            </a:r>
            <a:r>
              <a:rPr lang="fa-IR" dirty="0" smtClean="0"/>
              <a:t>جلسات گزارش صبحگاهی باید دوستانه مبتنی بر احترام و بدور از هر گونـه تهدید و تحقیر باشد. </a:t>
            </a: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بهتر </a:t>
            </a:r>
            <a:r>
              <a:rPr lang="fa-IR" dirty="0" smtClean="0"/>
              <a:t>است جهت تلطیف جو جلسه و تسهیل تعاملات اجتماعی بین اعضاي جلسـه، پذیرایی ساده اي (به عنوان مثال چاي و شیرینی) صورت گیرد. </a:t>
            </a:r>
          </a:p>
          <a:p>
            <a:pPr marL="0" indent="0" algn="r">
              <a:buNone/>
            </a:pPr>
            <a:r>
              <a:rPr lang="fa-IR" dirty="0" smtClean="0"/>
              <a:t> 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بهتر </a:t>
            </a:r>
            <a:r>
              <a:rPr lang="fa-IR" dirty="0" smtClean="0"/>
              <a:t>است جلسه گزارش صبحگاهی در اتاقی متناسب بـا تعـداد شـرکت کننـدگان برگزار گردد. به گونه اي که مشارکت همه شرکت کنندگان و تعامل اجتماعی آنان را تسهیل کند.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6925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Titr" panose="00000700000000000000" pitchFamily="2" charset="-78"/>
              </a:rPr>
              <a:t>استناد به </a:t>
            </a:r>
            <a:r>
              <a:rPr lang="fa-IR" b="1" dirty="0" smtClean="0">
                <a:cs typeface="B Titr" panose="00000700000000000000" pitchFamily="2" charset="-78"/>
              </a:rPr>
              <a:t>شواهد: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fa-IR" dirty="0" smtClean="0"/>
              <a:t>رزیدنت یا کارورز مسـئول معرفـی بیمـار بهتـر اسـت قبـل از حضـور در جلسـه </a:t>
            </a:r>
            <a:r>
              <a:rPr lang="fa-IR" dirty="0" smtClean="0"/>
              <a:t>گزارش صبحگاهی </a:t>
            </a:r>
            <a:r>
              <a:rPr lang="fa-IR" dirty="0" smtClean="0"/>
              <a:t>با مراجعه به پایگاه هاي داده اي مبتنی بـر شـواهد بهتـرین و بروزترین شواهد موجود را براي ارایه در جلسه گزارش صبحگاهی مهیا نمایند</a:t>
            </a:r>
            <a:r>
              <a:rPr lang="fa-IR" dirty="0" smtClean="0"/>
              <a:t>.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بهتر است یک روز ثابت از روزهاي هفته، گـزارش صـبحگاهی بصـورت گـزارش صبحگاهی مبتنی بر شواهد اجـرا گـردد . در ایـن روز ابتـدا گـزارش صـبحگاهی معمول به اختصار و در مدت 30 دقیقه اجرا می گردد و سپس گزارش صبحگاهی مبتنی بر شواهد در 30 دقیقه باقیمانده و در دو مرحله زیر انجام می </a:t>
            </a:r>
            <a:r>
              <a:rPr lang="fa-IR" dirty="0" smtClean="0"/>
              <a:t>شود.</a:t>
            </a:r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r>
              <a:rPr lang="en-US" dirty="0" smtClean="0"/>
              <a:t> </a:t>
            </a:r>
            <a:r>
              <a:rPr lang="fa-IR" dirty="0" smtClean="0"/>
              <a:t>طرح یک سوال بالینی در ارتباط با یکی از بیماران معرفی شـده و ترجمـه آن سوال به صورت یک سوال بالینی چهار قسمتی (</a:t>
            </a:r>
            <a:r>
              <a:rPr lang="en-US" dirty="0" smtClean="0"/>
              <a:t>PICO </a:t>
            </a:r>
            <a:r>
              <a:rPr lang="fa-IR" dirty="0" smtClean="0"/>
              <a:t>) و </a:t>
            </a:r>
            <a:r>
              <a:rPr lang="fa-IR" dirty="0" smtClean="0"/>
              <a:t>احالـه مسـئولیت </a:t>
            </a:r>
            <a:r>
              <a:rPr lang="fa-IR" dirty="0" smtClean="0"/>
              <a:t>تکمیل </a:t>
            </a:r>
            <a:r>
              <a:rPr lang="fa-IR" dirty="0" smtClean="0"/>
              <a:t>نسخه آموزشی مربوطـه بـه یکـی از کـارآموزان یـا کـارورزان (پـنج دقیقه) 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ارایه </a:t>
            </a:r>
            <a:r>
              <a:rPr lang="fa-IR" dirty="0" smtClean="0"/>
              <a:t>گزارش نسخه آموزشی مطروحه از جلسه گزارش صبحگاهی مبتنی بـر شواهد هفتـه گذشـته شـامل راهبـرد جسـتجو، نتـایج جسـتجو ، اشـاره بـه خلاصه اي از شواهد، ارزیابی نقادانه یکی از مقالات ، توصیه در مورد امکان تعمیم پذیري شواهد به بیمار مورد بحث (بیست و پنج دقیقه)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580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anose="00000700000000000000" pitchFamily="2" charset="-78"/>
              </a:rPr>
              <a:t>نکات تکمیلی: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fa-IR" b="1" dirty="0" smtClean="0"/>
              <a:t>ثبت و مستند سازي :</a:t>
            </a:r>
          </a:p>
          <a:p>
            <a:pPr marL="0" indent="0" algn="r">
              <a:buNone/>
            </a:pPr>
            <a:r>
              <a:rPr lang="fa-IR" dirty="0" smtClean="0"/>
              <a:t> دستیار یا کارورزي که مسئول معرفی بیمار است بهتر است پس از پایان گزارش صبحگاهی گزارش خلاصه اي از شرح حـال بیمـار و نتیجـه بحـث هـاي صـورت گرفته تهیه نموده و به امضاي مدیر جلسه برساند. نسخه اصـلی ایـن گـزارش در فایل بخش و تصویر آن در کارپوشه فرد معرفی کننده ثبت می گردد.</a:t>
            </a:r>
          </a:p>
          <a:p>
            <a:pPr marL="0" indent="0" algn="r">
              <a:buNone/>
            </a:pPr>
            <a:r>
              <a:rPr lang="fa-IR" dirty="0" smtClean="0"/>
              <a:t> </a:t>
            </a:r>
            <a:r>
              <a:rPr lang="fa-IR" b="1" dirty="0" smtClean="0"/>
              <a:t>پیگیري :</a:t>
            </a:r>
          </a:p>
          <a:p>
            <a:pPr marL="0" indent="0" algn="r">
              <a:buNone/>
            </a:pPr>
            <a:r>
              <a:rPr lang="fa-IR" dirty="0" smtClean="0"/>
              <a:t> دستیار یا کارورزي که مسـئول معرفـی بیمـار اسـت بهتـر اسـت نتـایج اقـدامات تشخیصی و درمانی صورت گرفته در مورد بیمـار را پیگیـري نمایـد و تشـخیص وپیامد نهایی بیمار را به گزارش فوق الذکر اضافه نماید. </a:t>
            </a:r>
          </a:p>
          <a:p>
            <a:pPr marL="0" indent="0" algn="r">
              <a:buNone/>
            </a:pPr>
            <a:r>
              <a:rPr lang="fa-IR" dirty="0" smtClean="0"/>
              <a:t>بهتر است هر یک تا دو ماه یکبار نتایج پیگیري بیمارانی که در گزارش صبحگاهی معرفی شده اند، در یک جلسه جداگانه در حضور تمام اساتید و دسـتیاران بخـش مطرح گردد.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862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anose="00000700000000000000" pitchFamily="2" charset="-78"/>
              </a:rPr>
              <a:t>تعریف: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lnSpc>
                <a:spcPct val="200000"/>
              </a:lnSpc>
              <a:buNone/>
            </a:pPr>
            <a:r>
              <a:rPr lang="fa-IR" dirty="0" smtClean="0"/>
              <a:t>گزارش صبحگاهی کنفرانسی است که با حضور اساتید بالینی و دانشـجویان برگـزار مـی گردد و در طی آن تیم عهده دار شیفت شب مسـایل بـالینی چنـد بیمـار را کـه در طـی ایـن شیفت بستري شده اند گزارش می دهند و حاضرین در رابطه بـا نحـوه صـحیح اداره ایـن بیماران به بحث و تبادل نظر می پردازند.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178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anose="00000700000000000000" pitchFamily="2" charset="-78"/>
              </a:rPr>
              <a:t>نکات تکمیلی: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b="1" dirty="0" smtClean="0"/>
              <a:t>ارزشیابی :</a:t>
            </a:r>
          </a:p>
          <a:p>
            <a:pPr marL="0" indent="0" algn="r">
              <a:buNone/>
            </a:pPr>
            <a:r>
              <a:rPr lang="fa-IR" dirty="0" smtClean="0"/>
              <a:t> بهتر است براي ارزشیابی نحوه عملکرد تـیم کشـیک (شـامل مـدیریت بیمـاران، و ارایه در گزارش صبحگاهی) فرم خاصـی طراحـی شـده و در هـر جلسـه توسـط دستیار ارشد بخش و اساتید حاضر در جلسه تکمیل گردد. </a:t>
            </a:r>
          </a:p>
          <a:p>
            <a:pPr marL="0" indent="0" algn="r">
              <a:buNone/>
            </a:pPr>
            <a:r>
              <a:rPr lang="fa-IR" b="1" dirty="0" smtClean="0"/>
              <a:t>ارتقا کیفیت :</a:t>
            </a:r>
          </a:p>
          <a:p>
            <a:pPr marL="0" indent="0" algn="r">
              <a:buNone/>
            </a:pPr>
            <a:r>
              <a:rPr lang="fa-IR" dirty="0" smtClean="0"/>
              <a:t> براي ارتقا مداوم کیفیت جلسات گزارش صبحگاهی بهتر است از شرکت کننـدگان بطور ادواري در رابطه با نحوه بهبود کیفیت جلسات نظرسنجی 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845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4084"/>
            <a:ext cx="10515600" cy="4408226"/>
          </a:xfrm>
        </p:spPr>
        <p:txBody>
          <a:bodyPr>
            <a:normAutofit/>
          </a:bodyPr>
          <a:lstStyle/>
          <a:p>
            <a:pPr marL="0" indent="0" algn="ctr"/>
            <a:r>
              <a:rPr lang="fa-IR" sz="9600" dirty="0"/>
              <a:t>تشکر</a:t>
            </a:r>
            <a:endParaRPr lang="fa-IR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346" y="5663821"/>
            <a:ext cx="5759355" cy="51314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fa-IR" sz="16600" dirty="0"/>
          </a:p>
        </p:txBody>
      </p:sp>
    </p:spTree>
    <p:extLst>
      <p:ext uri="{BB962C8B-B14F-4D97-AF65-F5344CB8AC3E}">
        <p14:creationId xmlns:p14="http://schemas.microsoft.com/office/powerpoint/2010/main" val="5506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cs typeface="B Titr" panose="00000700000000000000" pitchFamily="2" charset="-78"/>
              </a:rPr>
              <a:t>هدف اصلی گزارش صبحگاهی: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آمـوزش </a:t>
            </a:r>
            <a:r>
              <a:rPr lang="fa-IR" dirty="0" smtClean="0"/>
              <a:t>نحـوه بکـارگیري شـواهد در فراینـد تشـخیص و درمان بیماران</a:t>
            </a:r>
          </a:p>
          <a:p>
            <a:pPr algn="r" rtl="1"/>
            <a:r>
              <a:rPr lang="fa-IR" dirty="0" smtClean="0"/>
              <a:t> ارتقا مهارت هاي حل مسئله </a:t>
            </a:r>
          </a:p>
          <a:p>
            <a:pPr algn="r" rtl="1"/>
            <a:r>
              <a:rPr lang="fa-IR" dirty="0" smtClean="0"/>
              <a:t> بهبود مهارت هاي ارایه و بحـث شـفاهی در دانشجویان </a:t>
            </a:r>
            <a:endParaRPr lang="fa-IR" dirty="0" smtClean="0"/>
          </a:p>
          <a:p>
            <a:pPr algn="r" rtl="1"/>
            <a:r>
              <a:rPr lang="fa-IR" dirty="0" smtClean="0"/>
              <a:t>ارزشیابی </a:t>
            </a:r>
            <a:r>
              <a:rPr lang="fa-IR" dirty="0" smtClean="0"/>
              <a:t>دانش، نگرش، وعملکرد دانشجویان</a:t>
            </a:r>
          </a:p>
          <a:p>
            <a:pPr algn="r" rtl="1"/>
            <a:r>
              <a:rPr lang="fa-IR" dirty="0" smtClean="0"/>
              <a:t> شناسایی خطا هاي پزشکی</a:t>
            </a:r>
          </a:p>
          <a:p>
            <a:pPr algn="r" rtl="1"/>
            <a:r>
              <a:rPr lang="fa-IR" dirty="0" smtClean="0"/>
              <a:t> تبادل اطلاعات در حین تعویض شیفت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 smtClean="0"/>
              <a:t>افـزایش سرمایه اجتماعی در درون تیم </a:t>
            </a:r>
            <a:r>
              <a:rPr lang="fa-IR" dirty="0" smtClean="0"/>
              <a:t>پزشکی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429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4297"/>
            <a:ext cx="10515600" cy="5842666"/>
          </a:xfrm>
        </p:spPr>
        <p:txBody>
          <a:bodyPr>
            <a:normAutofit fontScale="92500"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dirty="0" smtClean="0"/>
              <a:t>همه بخش هاي بالینی آموزشی که به تربیت دستیاران تخصصی می پردازند باید جلسات گزارش صبحگاهی را با هدف آموزش دانشجویان سطوح مختلف برگزار نمایند.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dirty="0" smtClean="0"/>
              <a:t> از میان بخش هاي آموزشی که به آموزش دستیار تخصصی نمی پردازند، </a:t>
            </a:r>
            <a:r>
              <a:rPr lang="fa-IR" dirty="0" smtClean="0">
                <a:solidFill>
                  <a:srgbClr val="FF0000"/>
                </a:solidFill>
              </a:rPr>
              <a:t>بخـش هاي داخلی، جراحی عمومی، اطفال، بیمـاري هـاي زنـان و زایمـان، بیمـاري هـاي اعصاب، و بیماري هاي قلب و عروق</a:t>
            </a:r>
            <a:r>
              <a:rPr lang="fa-IR" dirty="0" smtClean="0"/>
              <a:t> باید جلسات گزارش صبحگاهی را بـا هـدف آموزش کارورزان برگزار نمایند.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dirty="0" smtClean="0"/>
              <a:t> سایر بخش هاي آموزشی که به آموزش دسـتیار تخصصـی نمـی پردازنـد (بجـز بخش هاي داخلی، جراحی عمومی، اطفال، بیماري هـاي زنـان و زایمـان، بیمـاري هــاي اعصــاب، و بیمــاري هــاي قلــب و عــروق ) ، بهتــر اســت جلســات گــزارش صبحگاهی را با هدف آموزش کارورزان برگزار نمایند.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114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anose="00000700000000000000" pitchFamily="2" charset="-78"/>
              </a:rPr>
              <a:t>مکان برگزاری گزارش صبحگاهی: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fa-IR" dirty="0" smtClean="0"/>
              <a:t>بهتر است بـه منظـور تسـهیل حضـور اسـاتید، دسـتیاران، و دانشـجویان، مکـان برگزاري گزارش صبحگاهی در درون بخش یا در کمترین فاصله ممکـن از بخـش انتخاب گردد.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2568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anose="00000700000000000000" pitchFamily="2" charset="-78"/>
              </a:rPr>
              <a:t>تجهیزات مورد نیاز برگزاری: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مکان تشکیل جلسه گزارش صبحگاهی باید مجهز به تخت معاینه، نگاتوسـکوپ، و وایت بورد باشد</a:t>
            </a:r>
            <a:r>
              <a:rPr lang="fa-IR" dirty="0" smtClean="0"/>
              <a:t>.</a:t>
            </a:r>
          </a:p>
          <a:p>
            <a:pPr marL="0" indent="0" algn="r">
              <a:buNone/>
            </a:pPr>
            <a:r>
              <a:rPr lang="fa-IR" dirty="0" smtClean="0"/>
              <a:t> </a:t>
            </a:r>
            <a:r>
              <a:rPr lang="fa-IR" dirty="0" smtClean="0"/>
              <a:t>مکان تشکیل جلسه گزارش صبحگاهی بهتر است مجهز به رایانه، پرینتـر، ارتبـاط اینترنت، و ویدیو پروژکتور باشد.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3884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anose="00000700000000000000" pitchFamily="2" charset="-78"/>
              </a:rPr>
              <a:t>زمان برگزاری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تواتر :</a:t>
            </a:r>
          </a:p>
          <a:p>
            <a:pPr marL="0" indent="0" algn="r">
              <a:buNone/>
            </a:pPr>
            <a:r>
              <a:rPr lang="fa-IR" dirty="0" smtClean="0"/>
              <a:t> بهتر است گزارش صبحگاهی در بخش هاي بالینی آموزشی با تـواتر مشـخص و در روزهاي معین برگزار گردد</a:t>
            </a:r>
          </a:p>
          <a:p>
            <a:pPr marL="0" indent="0" algn="r">
              <a:buNone/>
            </a:pPr>
            <a:r>
              <a:rPr lang="fa-IR" dirty="0" smtClean="0"/>
              <a:t>بهتر است گزارش صبحگاهی در بخش هاي بالینی آموزشـی حـداقل پـنج روز در هفته برگزار گردد.</a:t>
            </a:r>
          </a:p>
          <a:p>
            <a:pPr marL="0" indent="0" algn="r">
              <a:buNone/>
            </a:pPr>
            <a:r>
              <a:rPr lang="fa-IR" dirty="0" smtClean="0"/>
              <a:t>گزارش صبحگاهی در بخش هاي بالینی آموزشی بایـد حـداقل سـه روز در هفتـه برگزار گردد.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982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زمان برگزاری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fa-IR" dirty="0" smtClean="0"/>
              <a:t>بهتر است گزارش صبحگاهی در بخـش هـاي آموزشـی داخلـی قبـل از سـاعت 9 بامداد برگزار گردد.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بهتر است گزارش صبحگاهی در بخش هاي آموزشـی جراحـی قبـل از سـاعت 8 بامداد برگزار گردد.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بهتر است گزارش صبحگاهی در بخش هاي بالینی آموزشـی پـس از رانـد کـاري بخش برگزار گردد.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بهتر است گزارش صبحگاهی راس زمان مقـرر شـروع شـود و حتـی الامکـان در موعد مقرر </a:t>
            </a:r>
            <a:r>
              <a:rPr lang="fa-IR" dirty="0" smtClean="0"/>
              <a:t>به پایان </a:t>
            </a:r>
            <a:r>
              <a:rPr lang="fa-IR" dirty="0" smtClean="0"/>
              <a:t>برسد.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578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مدت زمان: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بهتر </a:t>
            </a:r>
            <a:r>
              <a:rPr lang="fa-IR" dirty="0" smtClean="0"/>
              <a:t>است در بخش هاي آموزشی داخلی حداقل </a:t>
            </a:r>
            <a:r>
              <a:rPr lang="fa-IR" dirty="0" smtClean="0">
                <a:solidFill>
                  <a:srgbClr val="FF0000"/>
                </a:solidFill>
              </a:rPr>
              <a:t>یک ساعت </a:t>
            </a:r>
            <a:r>
              <a:rPr lang="fa-IR" dirty="0" smtClean="0"/>
              <a:t>به هر جلسـه گـزارش صبحگاهی اختصاص داده شود.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بهتر است در بخش هاي آموزشی جراحی </a:t>
            </a:r>
            <a:r>
              <a:rPr lang="fa-IR" dirty="0" smtClean="0">
                <a:solidFill>
                  <a:srgbClr val="FF0000"/>
                </a:solidFill>
              </a:rPr>
              <a:t>حداقل نیم ساعت </a:t>
            </a:r>
            <a:r>
              <a:rPr lang="fa-IR" dirty="0" smtClean="0"/>
              <a:t>به هر جلسه گـزارش صبحگاهی اختصاص داده 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9360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بسم الله الرحمن الرحیم&amp;#x0D;&amp;#x0A;&amp;#x0D;&amp;#x0A;گزارش صبحگاهی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تعریف: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هدف اصلی گزارش صبحگاهی:&amp;quot;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 - &amp;quot;مکان برگزاری گزارش صبحگاهی: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تجهیزات مورد نیاز برگزاری: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زمان برگزاری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زمان برگزاری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مدت زمان: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شرکت کنندگان: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مدیریت جلسات: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مراحل برگزاری:&amp;quot;&quot;/&gt;&lt;property id=&quot;20307&quot; value=&quot;267&quot;/&gt;&lt;/object&gt;&lt;object type=&quot;3&quot; unique_id=&quot;10016&quot;&gt;&lt;property id=&quot;20148&quot; value=&quot;5&quot;/&gt;&lt;property id=&quot;20300&quot; value=&quot;Slide 13 - &amp;quot;انتخاب بیماران:&amp;quot;&quot;/&gt;&lt;property id=&quot;20307&quot; value=&quot;268&quot;/&gt;&lt;/object&gt;&lt;object type=&quot;3&quot; unique_id=&quot;10017&quot;&gt;&lt;property id=&quot;20148&quot; value=&quot;5&quot;/&gt;&lt;property id=&quot;20300&quot; value=&quot;Slide 14 - &amp;quot;تعداد بیماران معرفی شده در هر جلسه: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محتوي بحث:&amp;quot;&quot;/&gt;&lt;property id=&quot;20307&quot; value=&quot;270&quot;/&gt;&lt;/object&gt;&lt;object type=&quot;3&quot; unique_id=&quot;10019&quot;&gt;&lt;property id=&quot;20148&quot; value=&quot;5&quot;/&gt;&lt;property id=&quot;20300&quot; value=&quot;Slide 16 - &amp;quot;تعامل موثر آموزشی:&amp;quot;&quot;/&gt;&lt;property id=&quot;20307&quot; value=&quot;271&quot;/&gt;&lt;/object&gt;&lt;object type=&quot;3&quot; unique_id=&quot;10020&quot;&gt;&lt;property id=&quot;20148&quot; value=&quot;5&quot;/&gt;&lt;property id=&quot;20300&quot; value=&quot;Slide 17 - &amp;quot;اتمسفر و اخلاق:&amp;quot;&quot;/&gt;&lt;property id=&quot;20307&quot; value=&quot;272&quot;/&gt;&lt;/object&gt;&lt;object type=&quot;3&quot; unique_id=&quot;10021&quot;&gt;&lt;property id=&quot;20148&quot; value=&quot;5&quot;/&gt;&lt;property id=&quot;20300&quot; value=&quot;Slide 18 - &amp;quot;استناد به شواهد:&amp;quot;&quot;/&gt;&lt;property id=&quot;20307&quot; value=&quot;273&quot;/&gt;&lt;/object&gt;&lt;object type=&quot;3&quot; unique_id=&quot;10022&quot;&gt;&lt;property id=&quot;20148&quot; value=&quot;5&quot;/&gt;&lt;property id=&quot;20300&quot; value=&quot;Slide 19 - &amp;quot;نکات تکمیلی:&amp;quot;&quot;/&gt;&lt;property id=&quot;20307&quot; value=&quot;274&quot;/&gt;&lt;/object&gt;&lt;object type=&quot;3&quot; unique_id=&quot;10023&quot;&gt;&lt;property id=&quot;20148&quot; value=&quot;5&quot;/&gt;&lt;property id=&quot;20300&quot; value=&quot;Slide 20 - &amp;quot;نکات تکمیلی:&amp;quot;&quot;/&gt;&lt;property id=&quot;20307&quot; value=&quot;275&quot;/&gt;&lt;/object&gt;&lt;object type=&quot;3&quot; unique_id=&quot;10024&quot;&gt;&lt;property id=&quot;20148&quot; value=&quot;5&quot;/&gt;&lt;property id=&quot;20300&quot; value=&quot;Slide 21 - &amp;quot;تشکر&amp;quot;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1465</Words>
  <Application>Microsoft Office PowerPoint</Application>
  <PresentationFormat>Widescreen</PresentationFormat>
  <Paragraphs>98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 Titr</vt:lpstr>
      <vt:lpstr>Calibri</vt:lpstr>
      <vt:lpstr>Calibri Light</vt:lpstr>
      <vt:lpstr>Times New Roman</vt:lpstr>
      <vt:lpstr>Office Theme</vt:lpstr>
      <vt:lpstr>بسم الله الرحمن الرحیم  گزارش صبحگاهی </vt:lpstr>
      <vt:lpstr>تعریف:</vt:lpstr>
      <vt:lpstr>هدف اصلی گزارش صبحگاهی:</vt:lpstr>
      <vt:lpstr>PowerPoint Presentation</vt:lpstr>
      <vt:lpstr>مکان برگزاری گزارش صبحگاهی:</vt:lpstr>
      <vt:lpstr>تجهیزات مورد نیاز برگزاری:</vt:lpstr>
      <vt:lpstr>زمان برگزاری</vt:lpstr>
      <vt:lpstr>زمان برگزاری</vt:lpstr>
      <vt:lpstr>مدت زمان:</vt:lpstr>
      <vt:lpstr>شرکت کنندگان:</vt:lpstr>
      <vt:lpstr>مدیریت جلسات:</vt:lpstr>
      <vt:lpstr>مراحل برگزاری:</vt:lpstr>
      <vt:lpstr>انتخاب بیماران:</vt:lpstr>
      <vt:lpstr>تعداد بیماران معرفی شده در هر جلسه:</vt:lpstr>
      <vt:lpstr>محتوي بحث:</vt:lpstr>
      <vt:lpstr>تعامل موثر آموزشی:</vt:lpstr>
      <vt:lpstr>اتمسفر و اخلاق:</vt:lpstr>
      <vt:lpstr>استناد به شواهد:</vt:lpstr>
      <vt:lpstr>نکات تکمیلی:</vt:lpstr>
      <vt:lpstr>نکات تکمیلی:</vt:lpstr>
      <vt:lpstr>تشکر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  گزارش صبحگاهی </dc:title>
  <dc:creator>ds</dc:creator>
  <cp:lastModifiedBy>خانم محمدزاده فاطمه</cp:lastModifiedBy>
  <cp:revision>28</cp:revision>
  <dcterms:created xsi:type="dcterms:W3CDTF">2023-08-15T17:51:41Z</dcterms:created>
  <dcterms:modified xsi:type="dcterms:W3CDTF">2023-09-18T05:51:01Z</dcterms:modified>
</cp:coreProperties>
</file>